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9" r:id="rId2"/>
    <p:sldId id="334" r:id="rId3"/>
    <p:sldId id="335" r:id="rId4"/>
    <p:sldId id="336" r:id="rId5"/>
    <p:sldId id="337" r:id="rId6"/>
    <p:sldId id="341" r:id="rId7"/>
    <p:sldId id="342" r:id="rId8"/>
    <p:sldId id="343" r:id="rId9"/>
  </p:sldIdLst>
  <p:sldSz cx="9144000" cy="6858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40" cy="471054"/>
          </a:xfrm>
          <a:prstGeom prst="rect">
            <a:avLst/>
          </a:prstGeom>
        </p:spPr>
        <p:txBody>
          <a:bodyPr vert="horz" lIns="96379" tIns="48190" rIns="96379" bIns="48190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471054"/>
          </a:xfrm>
          <a:prstGeom prst="rect">
            <a:avLst/>
          </a:prstGeom>
        </p:spPr>
        <p:txBody>
          <a:bodyPr vert="horz" lIns="96379" tIns="48190" rIns="96379" bIns="48190" rtlCol="0"/>
          <a:lstStyle>
            <a:lvl1pPr algn="r">
              <a:defRPr sz="1300"/>
            </a:lvl1pPr>
          </a:lstStyle>
          <a:p>
            <a:fld id="{BB922360-3E25-4AD6-91B4-1F8CB55A6282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79" tIns="48190" rIns="96379" bIns="4819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9" y="4518205"/>
            <a:ext cx="5681980" cy="3696713"/>
          </a:xfrm>
          <a:prstGeom prst="rect">
            <a:avLst/>
          </a:prstGeom>
        </p:spPr>
        <p:txBody>
          <a:bodyPr vert="horz" lIns="96379" tIns="48190" rIns="96379" bIns="4819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917424"/>
            <a:ext cx="3077740" cy="471053"/>
          </a:xfrm>
          <a:prstGeom prst="rect">
            <a:avLst/>
          </a:prstGeom>
        </p:spPr>
        <p:txBody>
          <a:bodyPr vert="horz" lIns="96379" tIns="48190" rIns="96379" bIns="48190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4"/>
            <a:ext cx="3077740" cy="471053"/>
          </a:xfrm>
          <a:prstGeom prst="rect">
            <a:avLst/>
          </a:prstGeom>
        </p:spPr>
        <p:txBody>
          <a:bodyPr vert="horz" lIns="96379" tIns="48190" rIns="96379" bIns="48190" rtlCol="0" anchor="b"/>
          <a:lstStyle>
            <a:lvl1pPr algn="r">
              <a:defRPr sz="1300"/>
            </a:lvl1pPr>
          </a:lstStyle>
          <a:p>
            <a:fld id="{0021ED0B-E2A2-4DCB-A541-D5F5AEB0DB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9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94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14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2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43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3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85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79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7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83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76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37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260D-9B17-4E0B-8347-5AA2EC42FE9C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F469-4354-4436-8405-3477ABD8C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00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65475"/>
          </a:xfrm>
          <a:prstGeom prst="rect">
            <a:avLst/>
          </a:prstGeom>
        </p:spPr>
      </p:pic>
      <p:sp>
        <p:nvSpPr>
          <p:cNvPr id="32" name="12 CuadroTexto"/>
          <p:cNvSpPr txBox="1"/>
          <p:nvPr/>
        </p:nvSpPr>
        <p:spPr>
          <a:xfrm>
            <a:off x="218363" y="2575088"/>
            <a:ext cx="8707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PROYECTOS DEL FONDO DE INVERSION DEL FONDO PARA LA ACCESIBILIDAD EN EL TRANSPORTE PÚBLICO PARA LAS PERSONAS CON DISCAPACIDAD (FOTRADIS 2018).</a:t>
            </a:r>
          </a:p>
        </p:txBody>
      </p:sp>
    </p:spTree>
    <p:extLst>
      <p:ext uri="{BB962C8B-B14F-4D97-AF65-F5344CB8AC3E}">
        <p14:creationId xmlns:p14="http://schemas.microsoft.com/office/powerpoint/2010/main" val="49279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40E1944-7306-4746-AC30-701E665504F4}"/>
              </a:ext>
            </a:extLst>
          </p:cNvPr>
          <p:cNvSpPr txBox="1"/>
          <p:nvPr/>
        </p:nvSpPr>
        <p:spPr>
          <a:xfrm>
            <a:off x="3670407" y="676209"/>
            <a:ext cx="18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PROYECTOS 2018</a:t>
            </a:r>
          </a:p>
        </p:txBody>
      </p:sp>
      <p:cxnSp>
        <p:nvCxnSpPr>
          <p:cNvPr id="7" name="10 Conector recto"/>
          <p:cNvCxnSpPr/>
          <p:nvPr/>
        </p:nvCxnSpPr>
        <p:spPr>
          <a:xfrm>
            <a:off x="6804248" y="1700808"/>
            <a:ext cx="72008" cy="2664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2 CuadroTexto">
            <a:extLst>
              <a:ext uri="{FF2B5EF4-FFF2-40B4-BE49-F238E27FC236}">
                <a16:creationId xmlns:a16="http://schemas.microsoft.com/office/drawing/2014/main" id="{F3A51C88-D7D4-43F0-B51F-39057F2FF653}"/>
              </a:ext>
            </a:extLst>
          </p:cNvPr>
          <p:cNvSpPr txBox="1"/>
          <p:nvPr/>
        </p:nvSpPr>
        <p:spPr>
          <a:xfrm>
            <a:off x="21597" y="1667842"/>
            <a:ext cx="90869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/>
          </a:p>
          <a:p>
            <a:endParaRPr lang="es-MX" sz="2800" b="1" dirty="0"/>
          </a:p>
          <a:p>
            <a:pPr algn="just"/>
            <a:r>
              <a:rPr lang="es-MX" b="1" dirty="0"/>
              <a:t>1.-CONSTRUCCIÓN DE CENTRO DE REHABILITACIÓN INTEGRAL EN EL MUNICIPIO DE TAMAZULA EN EL ESTADO DE DURANGO, 1A. ETAPA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2.-CONSTRUCCIÓN DE CENTRO DE REHABILITACIÓN INTEGRAL EN EL MUNICIPIO DE VICENTE GUERRERO EN EL ESTADO DE DURANGO 1A. ETAPA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7041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B1A4151-65E4-462A-A720-65CE1AE17F53}"/>
              </a:ext>
            </a:extLst>
          </p:cNvPr>
          <p:cNvSpPr txBox="1"/>
          <p:nvPr/>
        </p:nvSpPr>
        <p:spPr>
          <a:xfrm>
            <a:off x="3670407" y="676209"/>
            <a:ext cx="18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PROYECTOS 2018</a:t>
            </a:r>
          </a:p>
        </p:txBody>
      </p: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7ECCCFC6-F9D9-44E2-8588-FCE30B70362C}"/>
              </a:ext>
            </a:extLst>
          </p:cNvPr>
          <p:cNvCxnSpPr/>
          <p:nvPr/>
        </p:nvCxnSpPr>
        <p:spPr>
          <a:xfrm>
            <a:off x="6804248" y="1700808"/>
            <a:ext cx="72008" cy="2664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Rectángulo">
            <a:extLst>
              <a:ext uri="{FF2B5EF4-FFF2-40B4-BE49-F238E27FC236}">
                <a16:creationId xmlns:a16="http://schemas.microsoft.com/office/drawing/2014/main" id="{5D62DF45-C7F6-437A-A07D-8BBDF2A2D718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FEED1935-677F-4B65-929B-C5EA70387DAB}"/>
              </a:ext>
            </a:extLst>
          </p:cNvPr>
          <p:cNvSpPr txBox="1"/>
          <p:nvPr/>
        </p:nvSpPr>
        <p:spPr>
          <a:xfrm>
            <a:off x="21597" y="2730710"/>
            <a:ext cx="908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1.- CONSTRUCCIÓN DE CENTRO DE REHABILITACIÓN INTEGRAL EN EL MUNICIPIO DE TAMAZULA EN EL ESTADO DE DURANGO, 1A. ETAPA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8968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>
            <a:extLst>
              <a:ext uri="{FF2B5EF4-FFF2-40B4-BE49-F238E27FC236}">
                <a16:creationId xmlns:a16="http://schemas.microsoft.com/office/drawing/2014/main" id="{92CB8F87-7E60-44DF-A2AB-F6A67DDA01E4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871FB4-8890-47C9-B472-43257A11E0AA}"/>
              </a:ext>
            </a:extLst>
          </p:cNvPr>
          <p:cNvSpPr txBox="1"/>
          <p:nvPr/>
        </p:nvSpPr>
        <p:spPr>
          <a:xfrm>
            <a:off x="3094544" y="687783"/>
            <a:ext cx="29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DESCRIPCIÓN DEL PROYECTO.</a:t>
            </a:r>
          </a:p>
        </p:txBody>
      </p: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C0D663C7-BDD9-4932-A7DF-F6FA1647C47F}"/>
              </a:ext>
            </a:extLst>
          </p:cNvPr>
          <p:cNvCxnSpPr/>
          <p:nvPr/>
        </p:nvCxnSpPr>
        <p:spPr>
          <a:xfrm>
            <a:off x="6804248" y="1700808"/>
            <a:ext cx="72008" cy="2664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2 CuadroTexto">
            <a:extLst>
              <a:ext uri="{FF2B5EF4-FFF2-40B4-BE49-F238E27FC236}">
                <a16:creationId xmlns:a16="http://schemas.microsoft.com/office/drawing/2014/main" id="{316E6587-1242-4B14-A2BA-3C30FC52E40F}"/>
              </a:ext>
            </a:extLst>
          </p:cNvPr>
          <p:cNvSpPr txBox="1"/>
          <p:nvPr/>
        </p:nvSpPr>
        <p:spPr>
          <a:xfrm>
            <a:off x="21597" y="1007861"/>
            <a:ext cx="90869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La ubicación actual del espacio que se utilizara para la construcción del Centro de Rehabilitación Integral del Municipio de Tamazula cuenta con una superficie de terreno de 1162 m2.</a:t>
            </a:r>
          </a:p>
          <a:p>
            <a:pPr algn="just"/>
            <a:r>
              <a:rPr lang="es-MX" sz="1600" dirty="0"/>
              <a:t>La construcción del centro de rehabilitación Integral (CRI) de Tamazula en su primera etapa de dos consiste en 564.0 m2 de construcción que incluyen áreas de circulación: pasillos en 92 m2, y sala de espera común 64.00 m2, sanitarios 35.00 m2 (los cuales contaran: pasamanos, rampas y accesos p/ personas c/ discapacidad), 4 consultorios con 56.00 m2, 1 cuarto de máquinas con 54.00 m2,área de mecanoterapia con 103.00 m2, terapia física 40 m2, neurodesarrollo de 70 m2 e hidroterapia de 50.00 m2. Al término de los trabajos de construcción estos espacios serán completamente funcionales y operables.</a:t>
            </a:r>
          </a:p>
          <a:p>
            <a:pPr algn="just"/>
            <a:r>
              <a:rPr lang="es-MX" sz="1600" dirty="0"/>
              <a:t>El proyecto surge ante la necesidad de atender a la población con servicios para personas con discapacidad incluidos: valoración por médico especialista en medicina de rehabilitación, psicólogo, tratamiento mediante terapia física, terapia ocupacional, hidroterapia, terapia del lenguaje, eliminando la necesidad que se trasladen a la capital del estado o a estados aledaños donde existe un centro de rehabilitación. El total de personas con discapacidad que requieren de atención en promedio: 1840 incluyendo además de Tamazula, los municipios de Canelas, Topia y </a:t>
            </a:r>
            <a:r>
              <a:rPr lang="es-MX" sz="1600" dirty="0" err="1"/>
              <a:t>Otaez</a:t>
            </a:r>
            <a:r>
              <a:rPr lang="es-MX" sz="1600" dirty="0"/>
              <a:t>.</a:t>
            </a:r>
          </a:p>
          <a:p>
            <a:pPr algn="just"/>
            <a:r>
              <a:rPr lang="es-MX" sz="1600" dirty="0"/>
              <a:t>* Horario de atención: 8:00 </a:t>
            </a:r>
            <a:r>
              <a:rPr lang="es-MX" sz="1600" dirty="0" err="1"/>
              <a:t>hrs</a:t>
            </a:r>
            <a:r>
              <a:rPr lang="es-MX" sz="1600" dirty="0"/>
              <a:t> a 15:00 </a:t>
            </a:r>
            <a:r>
              <a:rPr lang="es-MX" sz="1600" dirty="0" err="1"/>
              <a:t>hrs</a:t>
            </a:r>
            <a:r>
              <a:rPr lang="es-MX" sz="1600" dirty="0"/>
              <a:t>. Lunes a viernes</a:t>
            </a:r>
          </a:p>
          <a:p>
            <a:pPr algn="just"/>
            <a:r>
              <a:rPr lang="es-MX" sz="1600" dirty="0"/>
              <a:t>* </a:t>
            </a:r>
            <a:r>
              <a:rPr lang="es-MX" sz="1600" dirty="0" err="1"/>
              <a:t>Act</a:t>
            </a:r>
            <a:r>
              <a:rPr lang="es-MX" sz="1600" dirty="0"/>
              <a:t>. y servicios que se brindaran: atención a 40 personas/día con consulta alteraciones cognitivas, del lenguaje, motoras incluidas marcha y equilibrio, tetraplejia, paraplejia, deterioro articular, de manera diaria, recibiendo valoración por personal especializado en medicina de rehabilitación, psicología, terapia del lenguaje, terapia física y terapia ocupacional.</a:t>
            </a:r>
          </a:p>
          <a:p>
            <a:pPr algn="just"/>
            <a:r>
              <a:rPr lang="es-MX" sz="1600" dirty="0"/>
              <a:t>*El equipamiento lo realizara el Sistema DIF. En una 2a etapa se construirá: Estacionamiento, consultorios, modulo sanitarios, obra exterior, archivo, rayos "x" terapia ocupacional, patio de servicio.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66034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949C31B3-7A14-4D03-BDA8-2732330C471E}"/>
              </a:ext>
            </a:extLst>
          </p:cNvPr>
          <p:cNvSpPr/>
          <p:nvPr/>
        </p:nvSpPr>
        <p:spPr>
          <a:xfrm>
            <a:off x="0" y="2661565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2.-MONTO DEL SOLICITADO: </a:t>
            </a:r>
            <a:r>
              <a:rPr lang="es-MX" dirty="0"/>
              <a:t>$ 10,685,965.00</a:t>
            </a:r>
          </a:p>
          <a:p>
            <a:r>
              <a:rPr lang="es-MX" b="1" dirty="0"/>
              <a:t>3.-MONTO DISPONIBLE: </a:t>
            </a:r>
            <a:r>
              <a:rPr lang="es-MX" dirty="0"/>
              <a:t>$ 10,568,419.38 (RETENSIONES POR SHCP $ 117,545.62).</a:t>
            </a:r>
          </a:p>
          <a:p>
            <a:r>
              <a:rPr lang="es-MX" b="1" dirty="0"/>
              <a:t>4.-METAS: </a:t>
            </a:r>
            <a:r>
              <a:rPr lang="es-MX" dirty="0"/>
              <a:t>564 M2</a:t>
            </a:r>
          </a:p>
          <a:p>
            <a:r>
              <a:rPr lang="es-MX" b="1" dirty="0"/>
              <a:t>5.-PROVEEDORES: </a:t>
            </a:r>
            <a:r>
              <a:rPr lang="es-MX" dirty="0"/>
              <a:t>EN PROCESO DE LICITACIÓN. FECHA DE INICIO: 29 DE JUNIO DE 2018</a:t>
            </a:r>
          </a:p>
          <a:p>
            <a:r>
              <a:rPr lang="es-MX" b="1" dirty="0"/>
              <a:t>6.-AVANCE FÍSICO: </a:t>
            </a:r>
            <a:r>
              <a:rPr lang="es-MX" dirty="0"/>
              <a:t>0%</a:t>
            </a:r>
          </a:p>
          <a:p>
            <a:r>
              <a:rPr lang="es-MX" b="1" dirty="0"/>
              <a:t>7.-AVANCE FINANCIERO: </a:t>
            </a:r>
            <a:r>
              <a:rPr lang="es-MX" dirty="0"/>
              <a:t>0%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35AB42F2-176D-4E0C-8CD1-39D6C7DEC349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230E7-2968-4F23-B4F0-E79F5507FC89}"/>
              </a:ext>
            </a:extLst>
          </p:cNvPr>
          <p:cNvSpPr txBox="1"/>
          <p:nvPr/>
        </p:nvSpPr>
        <p:spPr>
          <a:xfrm>
            <a:off x="3094544" y="687783"/>
            <a:ext cx="29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DESCRIPCIÓN DEL PROYECTO.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4B454D2E-908B-4ED3-843B-3E9FFD0FDEF3}"/>
              </a:ext>
            </a:extLst>
          </p:cNvPr>
          <p:cNvSpPr txBox="1"/>
          <p:nvPr/>
        </p:nvSpPr>
        <p:spPr>
          <a:xfrm>
            <a:off x="539552" y="105711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CONSTRUCCIÓN DE CENTRO DE REHABILITACIÓN INTEGRAL EN EL MUNICIPIO DE TAMAZULA EN EL ESTADO DE DURANGO, 1A. ETAPA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4122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B1A4151-65E4-462A-A720-65CE1AE17F53}"/>
              </a:ext>
            </a:extLst>
          </p:cNvPr>
          <p:cNvSpPr txBox="1"/>
          <p:nvPr/>
        </p:nvSpPr>
        <p:spPr>
          <a:xfrm>
            <a:off x="3670407" y="676209"/>
            <a:ext cx="18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PROYECTOS 2018</a:t>
            </a:r>
          </a:p>
        </p:txBody>
      </p: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7ECCCFC6-F9D9-44E2-8588-FCE30B70362C}"/>
              </a:ext>
            </a:extLst>
          </p:cNvPr>
          <p:cNvCxnSpPr/>
          <p:nvPr/>
        </p:nvCxnSpPr>
        <p:spPr>
          <a:xfrm>
            <a:off x="6804248" y="1700808"/>
            <a:ext cx="72008" cy="2664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Rectángulo">
            <a:extLst>
              <a:ext uri="{FF2B5EF4-FFF2-40B4-BE49-F238E27FC236}">
                <a16:creationId xmlns:a16="http://schemas.microsoft.com/office/drawing/2014/main" id="{5D62DF45-C7F6-437A-A07D-8BBDF2A2D718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FEED1935-677F-4B65-929B-C5EA70387DAB}"/>
              </a:ext>
            </a:extLst>
          </p:cNvPr>
          <p:cNvSpPr txBox="1"/>
          <p:nvPr/>
        </p:nvSpPr>
        <p:spPr>
          <a:xfrm>
            <a:off x="21597" y="2730710"/>
            <a:ext cx="908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2.-CONSTRUCCIÓN DE CENTRO DE REHABILITACIÓN INTEGRAL EN EL MUNICIPIO DE VICENTE GUERRERO EN EL ESTADO DE DURANGO 1A. ETAPA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2981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>
            <a:extLst>
              <a:ext uri="{FF2B5EF4-FFF2-40B4-BE49-F238E27FC236}">
                <a16:creationId xmlns:a16="http://schemas.microsoft.com/office/drawing/2014/main" id="{92CB8F87-7E60-44DF-A2AB-F6A67DDA01E4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871FB4-8890-47C9-B472-43257A11E0AA}"/>
              </a:ext>
            </a:extLst>
          </p:cNvPr>
          <p:cNvSpPr txBox="1"/>
          <p:nvPr/>
        </p:nvSpPr>
        <p:spPr>
          <a:xfrm>
            <a:off x="3094544" y="687783"/>
            <a:ext cx="29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DESCRIPCIÓN DEL PROYECTO.</a:t>
            </a:r>
          </a:p>
        </p:txBody>
      </p: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C0D663C7-BDD9-4932-A7DF-F6FA1647C47F}"/>
              </a:ext>
            </a:extLst>
          </p:cNvPr>
          <p:cNvCxnSpPr/>
          <p:nvPr/>
        </p:nvCxnSpPr>
        <p:spPr>
          <a:xfrm>
            <a:off x="6804248" y="1700808"/>
            <a:ext cx="72008" cy="2664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2 CuadroTexto">
            <a:extLst>
              <a:ext uri="{FF2B5EF4-FFF2-40B4-BE49-F238E27FC236}">
                <a16:creationId xmlns:a16="http://schemas.microsoft.com/office/drawing/2014/main" id="{316E6587-1242-4B14-A2BA-3C30FC52E40F}"/>
              </a:ext>
            </a:extLst>
          </p:cNvPr>
          <p:cNvSpPr txBox="1"/>
          <p:nvPr/>
        </p:nvSpPr>
        <p:spPr>
          <a:xfrm>
            <a:off x="21597" y="952497"/>
            <a:ext cx="908690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50" dirty="0"/>
              <a:t>La ubicación actual del espacio que se utilizara para la construcción del Centro de Rehabilitación Integral Vicente Guerrero cuenta con un área de 5,372 m2.</a:t>
            </a:r>
          </a:p>
          <a:p>
            <a:pPr algn="just"/>
            <a:r>
              <a:rPr lang="es-MX" sz="1550" dirty="0"/>
              <a:t>Consiste en 542 m2 en una primera etapa de dos totales, que incluye áreas de circulación: pasillos con 125 m2 y sala de espera común de 70 m2, 7 consultorios con 15 m2 c/u, teniendo:105 m2 </a:t>
            </a:r>
            <a:r>
              <a:rPr lang="es-MX" sz="1550" dirty="0" err="1"/>
              <a:t>m2</a:t>
            </a:r>
            <a:r>
              <a:rPr lang="es-MX" sz="1550" dirty="0"/>
              <a:t> totales, servicios sanitarios 32.00 m2 (los cuales contaran con pasamanos, rampas y accesos para personas con discapacidad), área de mecanoterapia 70 m2, Terapia Física de 40.00 m2, e hidroterapia con 50.00 m2. Se contará con un cuarto de máquinas con un área de 50.00 m2</a:t>
            </a:r>
          </a:p>
          <a:p>
            <a:pPr algn="just"/>
            <a:r>
              <a:rPr lang="es-MX" sz="1550" dirty="0"/>
              <a:t>Al término de los trabajos de construcción estos espacios serán completamente funcionales y operables en una primera etapa.</a:t>
            </a:r>
          </a:p>
          <a:p>
            <a:pPr algn="just"/>
            <a:r>
              <a:rPr lang="es-MX" sz="1550" dirty="0"/>
              <a:t>El proyecto surge de la necesidad de atender a la población con servicios para personas con discapacidad incluidos: valoración por médico especialista en medicina de rehabilitación, psicólogo, tratamiento mediante terapia física, terapia ocupacional, hidroterapia, terapia del lenguaje, eliminando la necesidad que se trasladen a la capital del estado o a estados aledaños donde existe un centro de rehabilitación. Los municipios beneficiados directamente son: Vicente Guerrero y Poanas (al norte), Nombre de Dios (al oeste) y Súchil (al sur); A la vez se les facilitara el acceso a este servicio a los usuarios de municipios cercanos de Súchil, Santa Clara y G. Simón Bolívar, logrando atender a más usuarios diariamente, con mejores servicios, personal especializado y ampliando la cobertura de los mismos, en cuanto a implementación de terapia física, terapia ocupacional, terapia del lenguaje, hidroterapia y consultas de especialidad en medicina de rehabilitación y psicología. El total de personas con discapacidad que requieren de atención en promedio es de 9,660.</a:t>
            </a:r>
          </a:p>
          <a:p>
            <a:pPr algn="just"/>
            <a:r>
              <a:rPr lang="es-MX" sz="1550" dirty="0"/>
              <a:t>Horario de atención: 8:00 </a:t>
            </a:r>
            <a:r>
              <a:rPr lang="es-MX" sz="1550" dirty="0" err="1"/>
              <a:t>hrs</a:t>
            </a:r>
            <a:r>
              <a:rPr lang="es-MX" sz="1550" dirty="0"/>
              <a:t> a 15:00 </a:t>
            </a:r>
            <a:r>
              <a:rPr lang="es-MX" sz="1550" dirty="0" err="1"/>
              <a:t>hrs</a:t>
            </a:r>
            <a:r>
              <a:rPr lang="es-MX" sz="1550" dirty="0"/>
              <a:t>. Lunes a viernes. atención a 40 personas/ día.</a:t>
            </a:r>
          </a:p>
          <a:p>
            <a:pPr algn="just"/>
            <a:r>
              <a:rPr lang="es-MX" sz="1550" dirty="0"/>
              <a:t>El equipamiento se realizará por el Sistema DIF y la 2a etapa se concluirá construyendo: Sanitarios, Estacionamiento, obra exterior.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72531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949C31B3-7A14-4D03-BDA8-2732330C471E}"/>
              </a:ext>
            </a:extLst>
          </p:cNvPr>
          <p:cNvSpPr/>
          <p:nvPr/>
        </p:nvSpPr>
        <p:spPr>
          <a:xfrm>
            <a:off x="0" y="2661565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2.-MONTO DEL SOLICITADO: </a:t>
            </a:r>
            <a:r>
              <a:rPr lang="es-MX" dirty="0"/>
              <a:t>$ 10,111,111.00</a:t>
            </a:r>
          </a:p>
          <a:p>
            <a:r>
              <a:rPr lang="es-MX" b="1" dirty="0"/>
              <a:t>3.-MONTO DISPONIBLE: </a:t>
            </a:r>
            <a:r>
              <a:rPr lang="es-MX" dirty="0"/>
              <a:t>$ 9,999,888.78 (RETENSIONES POR SHCP $ 111,222.22).</a:t>
            </a:r>
          </a:p>
          <a:p>
            <a:r>
              <a:rPr lang="es-MX" b="1" dirty="0"/>
              <a:t>4.-METAS: </a:t>
            </a:r>
            <a:r>
              <a:rPr lang="es-MX" dirty="0"/>
              <a:t>542 M2</a:t>
            </a:r>
          </a:p>
          <a:p>
            <a:r>
              <a:rPr lang="es-MX" b="1" dirty="0"/>
              <a:t>5.-PROVEEDORES: </a:t>
            </a:r>
            <a:r>
              <a:rPr lang="es-MX" dirty="0"/>
              <a:t>EN PROCESO DE LICITACIÓN. FECHA DE INICIO: 29 DE JUNIO DE 2018</a:t>
            </a:r>
          </a:p>
          <a:p>
            <a:r>
              <a:rPr lang="es-MX" b="1" dirty="0"/>
              <a:t>6.-AVANCE FÍSICO: </a:t>
            </a:r>
            <a:r>
              <a:rPr lang="es-MX" dirty="0"/>
              <a:t>0%</a:t>
            </a:r>
          </a:p>
          <a:p>
            <a:r>
              <a:rPr lang="es-MX" b="1" dirty="0"/>
              <a:t>7.-AVANCE FINANCIERO: </a:t>
            </a:r>
            <a:r>
              <a:rPr lang="es-MX" dirty="0"/>
              <a:t>0%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35AB42F2-176D-4E0C-8CD1-39D6C7DEC349}"/>
              </a:ext>
            </a:extLst>
          </p:cNvPr>
          <p:cNvSpPr/>
          <p:nvPr/>
        </p:nvSpPr>
        <p:spPr>
          <a:xfrm>
            <a:off x="2470246" y="29878"/>
            <a:ext cx="6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gency FB" pitchFamily="34" charset="0"/>
              </a:rPr>
              <a:t>FONDO PARA LA ACCESIBILIDAD EN EL TRANSPORTE PÚBLICO PARA LAS PERSONAS CON DISCAPACIDAD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230E7-2968-4F23-B4F0-E79F5507FC89}"/>
              </a:ext>
            </a:extLst>
          </p:cNvPr>
          <p:cNvSpPr txBox="1"/>
          <p:nvPr/>
        </p:nvSpPr>
        <p:spPr>
          <a:xfrm>
            <a:off x="3094544" y="687783"/>
            <a:ext cx="29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 panose="02000000000000000000" pitchFamily="50" charset="0"/>
              </a:rPr>
              <a:t>DESCRIPCIÓN DEL PROYECTO.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4B454D2E-908B-4ED3-843B-3E9FFD0FDEF3}"/>
              </a:ext>
            </a:extLst>
          </p:cNvPr>
          <p:cNvSpPr txBox="1"/>
          <p:nvPr/>
        </p:nvSpPr>
        <p:spPr>
          <a:xfrm>
            <a:off x="539552" y="105711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CONSTRUCCIÓN DE CENTRO DE REHABILITACIÓN INTEGRAL EN EL MUNICIPIO DE TAMAZULA EN EL ESTADO DE DURANGO, 1A. ETAPA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71514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1109</Words>
  <Application>Microsoft Office PowerPoint</Application>
  <PresentationFormat>Carta (216 x 279 mm)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Museo 300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Estrada</dc:creator>
  <cp:lastModifiedBy>Luis</cp:lastModifiedBy>
  <cp:revision>414</cp:revision>
  <cp:lastPrinted>2018-04-27T16:53:08Z</cp:lastPrinted>
  <dcterms:created xsi:type="dcterms:W3CDTF">2016-09-19T15:04:11Z</dcterms:created>
  <dcterms:modified xsi:type="dcterms:W3CDTF">2018-05-28T16:27:21Z</dcterms:modified>
</cp:coreProperties>
</file>